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12" r:id="rId1"/>
  </p:sldMasterIdLst>
  <p:notesMasterIdLst>
    <p:notesMasterId r:id="rId14"/>
  </p:notesMasterIdLst>
  <p:sldIdLst>
    <p:sldId id="257" r:id="rId2"/>
    <p:sldId id="287" r:id="rId3"/>
    <p:sldId id="295" r:id="rId4"/>
    <p:sldId id="284" r:id="rId5"/>
    <p:sldId id="293" r:id="rId6"/>
    <p:sldId id="294" r:id="rId7"/>
    <p:sldId id="299" r:id="rId8"/>
    <p:sldId id="302" r:id="rId9"/>
    <p:sldId id="264" r:id="rId10"/>
    <p:sldId id="266" r:id="rId11"/>
    <p:sldId id="267" r:id="rId12"/>
    <p:sldId id="30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48680"/>
    <a:srgbClr val="66ACB6"/>
    <a:srgbClr val="0099CC"/>
    <a:srgbClr val="687157"/>
    <a:srgbClr val="2D502A"/>
    <a:srgbClr val="7563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4607" autoAdjust="0"/>
  </p:normalViewPr>
  <p:slideViewPr>
    <p:cSldViewPr>
      <p:cViewPr varScale="1">
        <p:scale>
          <a:sx n="68" d="100"/>
          <a:sy n="68" d="100"/>
        </p:scale>
        <p:origin x="1440" y="5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16098D-A16C-49ED-9205-8F319DA0E394}" type="datetimeFigureOut">
              <a:rPr lang="en-US" smtClean="0"/>
              <a:pPr/>
              <a:t>2/19/2020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B8AEFE-4460-45E8-B166-73548195605C}" type="slidenum">
              <a:rPr lang="en-US" smtClean="0"/>
              <a:pPr/>
              <a:t>‹#›</a:t>
            </a:fld>
            <a:endParaRPr lang="en-US"/>
          </a:p>
        </p:txBody>
      </p:sp>
    </p:spTree>
    <p:extLst>
      <p:ext uri="{BB962C8B-B14F-4D97-AF65-F5344CB8AC3E}">
        <p14:creationId xmlns:p14="http://schemas.microsoft.com/office/powerpoint/2010/main" val="996161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B8AEFE-4460-45E8-B166-73548195605C}" type="slidenum">
              <a:rPr lang="en-US" smtClean="0"/>
              <a:pPr/>
              <a:t>6</a:t>
            </a:fld>
            <a:endParaRPr lang="en-US"/>
          </a:p>
        </p:txBody>
      </p:sp>
    </p:spTree>
    <p:extLst>
      <p:ext uri="{BB962C8B-B14F-4D97-AF65-F5344CB8AC3E}">
        <p14:creationId xmlns:p14="http://schemas.microsoft.com/office/powerpoint/2010/main" val="1666769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249144CD-C826-44F3-BB75-1D727957FE1F}" type="datetimeFigureOut">
              <a:rPr lang="en-US" smtClean="0"/>
              <a:pPr/>
              <a:t>2/19/2020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6C5572A4-13AB-4CDD-A996-4811A8777C61}"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49144CD-C826-44F3-BB75-1D727957FE1F}" type="datetimeFigureOut">
              <a:rPr lang="en-US" smtClean="0"/>
              <a:pPr/>
              <a:t>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5572A4-13AB-4CDD-A996-4811A8777C6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49144CD-C826-44F3-BB75-1D727957FE1F}" type="datetimeFigureOut">
              <a:rPr lang="en-US" smtClean="0"/>
              <a:pPr/>
              <a:t>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6C5572A4-13AB-4CDD-A996-4811A8777C6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49144CD-C826-44F3-BB75-1D727957FE1F}" type="datetimeFigureOut">
              <a:rPr lang="en-US" smtClean="0"/>
              <a:pPr/>
              <a:t>2/19/2020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5572A4-13AB-4CDD-A996-4811A8777C6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49144CD-C826-44F3-BB75-1D727957FE1F}" type="datetimeFigureOut">
              <a:rPr lang="en-US" smtClean="0"/>
              <a:pPr/>
              <a:t>2/19/2020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5572A4-13AB-4CDD-A996-4811A8777C6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249144CD-C826-44F3-BB75-1D727957FE1F}" type="datetimeFigureOut">
              <a:rPr lang="en-US" smtClean="0"/>
              <a:pPr/>
              <a:t>2/19/2020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5572A4-13AB-4CDD-A996-4811A8777C6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9144CD-C826-44F3-BB75-1D727957FE1F}" type="datetimeFigureOut">
              <a:rPr lang="en-US" smtClean="0"/>
              <a:pPr/>
              <a:t>2/19/2020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5572A4-13AB-4CDD-A996-4811A8777C6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49144CD-C826-44F3-BB75-1D727957FE1F}" type="datetimeFigureOut">
              <a:rPr lang="en-US" smtClean="0"/>
              <a:pPr/>
              <a:t>2/19/2020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5572A4-13AB-4CDD-A996-4811A8777C6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49144CD-C826-44F3-BB75-1D727957FE1F}" type="datetimeFigureOut">
              <a:rPr lang="en-US" smtClean="0"/>
              <a:pPr/>
              <a:t>2/19/2020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5572A4-13AB-4CDD-A996-4811A8777C6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49144CD-C826-44F3-BB75-1D727957FE1F}" type="datetimeFigureOut">
              <a:rPr lang="en-US" smtClean="0"/>
              <a:pPr/>
              <a:t>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5572A4-13AB-4CDD-A996-4811A8777C6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49144CD-C826-44F3-BB75-1D727957FE1F}" type="datetimeFigureOut">
              <a:rPr lang="en-US" smtClean="0"/>
              <a:pPr/>
              <a:t>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5572A4-13AB-4CDD-A996-4811A8777C6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49144CD-C826-44F3-BB75-1D727957FE1F}" type="datetimeFigureOut">
              <a:rPr lang="en-US" smtClean="0"/>
              <a:pPr/>
              <a:t>2/19/2020</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6C5572A4-13AB-4CDD-A996-4811A8777C61}"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4213"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768" y="1143000"/>
            <a:ext cx="9174480" cy="1676400"/>
          </a:xfrm>
        </p:spPr>
        <p:txBody>
          <a:bodyPr>
            <a:normAutofit/>
          </a:bodyPr>
          <a:lstStyle/>
          <a:p>
            <a:pPr algn="ctr"/>
            <a:r>
              <a:rPr lang="en-US" sz="4000" dirty="0">
                <a:latin typeface="Constantia" pitchFamily="18" charset="0"/>
              </a:rPr>
              <a:t>PROPOSED CONVENTION CENTRE  AT LAKSHMI SPINNING  MILLS </a:t>
            </a:r>
          </a:p>
        </p:txBody>
      </p:sp>
      <p:sp>
        <p:nvSpPr>
          <p:cNvPr id="4" name="TextBox 3"/>
          <p:cNvSpPr txBox="1"/>
          <p:nvPr/>
        </p:nvSpPr>
        <p:spPr>
          <a:xfrm>
            <a:off x="5867400" y="5410200"/>
            <a:ext cx="4114800" cy="1231106"/>
          </a:xfrm>
          <a:prstGeom prst="rect">
            <a:avLst/>
          </a:prstGeom>
          <a:noFill/>
        </p:spPr>
        <p:txBody>
          <a:bodyPr wrap="square" rtlCol="0">
            <a:spAutoFit/>
          </a:bodyPr>
          <a:lstStyle/>
          <a:p>
            <a:r>
              <a:rPr lang="en-US" sz="2400" dirty="0">
                <a:latin typeface="Bodoni MT Black" pitchFamily="18" charset="0"/>
              </a:rPr>
              <a:t>trestle consulting</a:t>
            </a:r>
          </a:p>
          <a:p>
            <a:r>
              <a:rPr lang="en-US" sz="1100" dirty="0">
                <a:latin typeface="Constantia" pitchFamily="18" charset="0"/>
              </a:rPr>
              <a:t>T-05, 3</a:t>
            </a:r>
            <a:r>
              <a:rPr lang="en-US" sz="1100" baseline="30000" dirty="0">
                <a:latin typeface="Constantia" pitchFamily="18" charset="0"/>
              </a:rPr>
              <a:t>rd</a:t>
            </a:r>
            <a:r>
              <a:rPr lang="en-US" sz="1100" dirty="0">
                <a:latin typeface="Constantia" pitchFamily="18" charset="0"/>
              </a:rPr>
              <a:t> Floor Gold signature Mosque Road,</a:t>
            </a:r>
          </a:p>
          <a:p>
            <a:r>
              <a:rPr lang="en-US" sz="1100" dirty="0">
                <a:latin typeface="Constantia" pitchFamily="18" charset="0"/>
              </a:rPr>
              <a:t>Frazer Town Bangalore-560005 </a:t>
            </a:r>
          </a:p>
          <a:p>
            <a:endParaRPr lang="en-US" sz="2800" dirty="0">
              <a:latin typeface="+mj-lt"/>
            </a:endParaRPr>
          </a:p>
        </p:txBody>
      </p:sp>
    </p:spTree>
    <p:extLst>
      <p:ext uri="{BB962C8B-B14F-4D97-AF65-F5344CB8AC3E}">
        <p14:creationId xmlns:p14="http://schemas.microsoft.com/office/powerpoint/2010/main" val="378188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75000"/>
            <a:lumOff val="25000"/>
          </a:schemeClr>
        </a:solidFill>
        <a:effectLst/>
      </p:bgPr>
    </p:bg>
    <p:spTree>
      <p:nvGrpSpPr>
        <p:cNvPr id="1" name=""/>
        <p:cNvGrpSpPr/>
        <p:nvPr/>
      </p:nvGrpSpPr>
      <p:grpSpPr>
        <a:xfrm>
          <a:off x="0" y="0"/>
          <a:ext cx="0" cy="0"/>
          <a:chOff x="0" y="0"/>
          <a:chExt cx="0" cy="0"/>
        </a:xfrm>
      </p:grpSpPr>
      <p:sp>
        <p:nvSpPr>
          <p:cNvPr id="5" name="Title 1"/>
          <p:cNvSpPr txBox="1">
            <a:spLocks/>
          </p:cNvSpPr>
          <p:nvPr/>
        </p:nvSpPr>
        <p:spPr>
          <a:xfrm>
            <a:off x="2136648" y="6172200"/>
            <a:ext cx="3962400" cy="533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2400" dirty="0">
              <a:latin typeface="Constantia" pitchFamily="18" charset="0"/>
            </a:endParaRPr>
          </a:p>
        </p:txBody>
      </p:sp>
      <p:sp>
        <p:nvSpPr>
          <p:cNvPr id="6" name="Title 1"/>
          <p:cNvSpPr txBox="1">
            <a:spLocks/>
          </p:cNvSpPr>
          <p:nvPr/>
        </p:nvSpPr>
        <p:spPr>
          <a:xfrm>
            <a:off x="228600" y="6096000"/>
            <a:ext cx="7239000" cy="457200"/>
          </a:xfrm>
          <a:prstGeom prst="rect">
            <a:avLst/>
          </a:prstGeom>
        </p:spPr>
        <p:txBody>
          <a:bodyPr vert="horz" lIns="91440" tIns="45720" rIns="91440" bIns="45720" rtlCol="0" anchor="b">
            <a:noAutofit/>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2000" b="1" dirty="0">
              <a:latin typeface="Constantia" pitchFamily="18" charset="0"/>
            </a:endParaRPr>
          </a:p>
          <a:p>
            <a:endParaRPr lang="en-US" sz="2000" b="1" dirty="0">
              <a:latin typeface="Constantia" pitchFamily="18" charset="0"/>
            </a:endParaRPr>
          </a:p>
          <a:p>
            <a:r>
              <a:rPr lang="en-US" sz="2000" b="1" dirty="0">
                <a:latin typeface="Constantia" pitchFamily="18" charset="0"/>
              </a:rPr>
              <a:t>1. PROPOSED REMODELLING AND PARKING LAYOUT </a:t>
            </a:r>
            <a:endParaRPr lang="en-US" sz="2000" dirty="0">
              <a:latin typeface="Constantia" pitchFamily="18" charset="0"/>
            </a:endParaRPr>
          </a:p>
        </p:txBody>
      </p:sp>
      <p:graphicFrame>
        <p:nvGraphicFramePr>
          <p:cNvPr id="2052" name="Object 4"/>
          <p:cNvGraphicFramePr>
            <a:graphicFrameLocks noChangeAspect="1"/>
          </p:cNvGraphicFramePr>
          <p:nvPr/>
        </p:nvGraphicFramePr>
        <p:xfrm>
          <a:off x="304800" y="381000"/>
          <a:ext cx="8186738" cy="5789613"/>
        </p:xfrm>
        <a:graphic>
          <a:graphicData uri="http://schemas.openxmlformats.org/presentationml/2006/ole">
            <mc:AlternateContent xmlns:mc="http://schemas.openxmlformats.org/markup-compatibility/2006">
              <mc:Choice xmlns:v="urn:schemas-microsoft-com:vml" Requires="v">
                <p:oleObj spid="_x0000_s2056" name="Acrobat Document" r:id="rId3" imgW="16038095" imgH="11342857" progId="AcroExch.Document.DC">
                  <p:embed/>
                </p:oleObj>
              </mc:Choice>
              <mc:Fallback>
                <p:oleObj name="Acrobat Document" r:id="rId3" imgW="16038095" imgH="11342857" progId="AcroExch.Document.DC">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81000"/>
                        <a:ext cx="8186738" cy="578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TextBox 6"/>
          <p:cNvSpPr txBox="1"/>
          <p:nvPr/>
        </p:nvSpPr>
        <p:spPr>
          <a:xfrm>
            <a:off x="609600" y="2667000"/>
            <a:ext cx="914400" cy="400110"/>
          </a:xfrm>
          <a:prstGeom prst="rect">
            <a:avLst/>
          </a:prstGeom>
          <a:noFill/>
        </p:spPr>
        <p:txBody>
          <a:bodyPr wrap="square" rtlCol="0">
            <a:spAutoFit/>
          </a:bodyPr>
          <a:lstStyle/>
          <a:p>
            <a:r>
              <a:rPr lang="en-IN" sz="1000" dirty="0">
                <a:solidFill>
                  <a:schemeClr val="bg1"/>
                </a:solidFill>
              </a:rPr>
              <a:t>Parking for 360 cars </a:t>
            </a:r>
          </a:p>
        </p:txBody>
      </p:sp>
      <p:cxnSp>
        <p:nvCxnSpPr>
          <p:cNvPr id="9" name="Straight Arrow Connector 8"/>
          <p:cNvCxnSpPr/>
          <p:nvPr/>
        </p:nvCxnSpPr>
        <p:spPr>
          <a:xfrm>
            <a:off x="990600" y="3048000"/>
            <a:ext cx="533400"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3124200" y="2895600"/>
            <a:ext cx="914399" cy="400110"/>
          </a:xfrm>
          <a:prstGeom prst="rect">
            <a:avLst/>
          </a:prstGeom>
        </p:spPr>
        <p:txBody>
          <a:bodyPr wrap="square">
            <a:spAutoFit/>
          </a:bodyPr>
          <a:lstStyle/>
          <a:p>
            <a:r>
              <a:rPr lang="en-IN" sz="1000" dirty="0">
                <a:solidFill>
                  <a:schemeClr val="bg1"/>
                </a:solidFill>
              </a:rPr>
              <a:t>Parking for 400 cars </a:t>
            </a:r>
          </a:p>
        </p:txBody>
      </p:sp>
      <p:cxnSp>
        <p:nvCxnSpPr>
          <p:cNvPr id="18" name="Straight Arrow Connector 17"/>
          <p:cNvCxnSpPr/>
          <p:nvPr/>
        </p:nvCxnSpPr>
        <p:spPr>
          <a:xfrm flipH="1">
            <a:off x="2971800" y="3124200"/>
            <a:ext cx="304800"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590800" y="1447800"/>
            <a:ext cx="1905000" cy="400110"/>
          </a:xfrm>
          <a:prstGeom prst="rect">
            <a:avLst/>
          </a:prstGeom>
          <a:noFill/>
        </p:spPr>
        <p:txBody>
          <a:bodyPr wrap="square" rtlCol="0">
            <a:spAutoFit/>
          </a:bodyPr>
          <a:lstStyle/>
          <a:p>
            <a:r>
              <a:rPr lang="en-IN" sz="1000">
                <a:solidFill>
                  <a:schemeClr val="bg1"/>
                </a:solidFill>
              </a:rPr>
              <a:t>Structure in</a:t>
            </a:r>
          </a:p>
          <a:p>
            <a:r>
              <a:rPr lang="en-IN" sz="1000" dirty="0">
                <a:solidFill>
                  <a:schemeClr val="bg1"/>
                </a:solidFill>
              </a:rPr>
              <a:t> consideration</a:t>
            </a:r>
          </a:p>
        </p:txBody>
      </p:sp>
      <p:sp>
        <p:nvSpPr>
          <p:cNvPr id="49" name="TextBox 48"/>
          <p:cNvSpPr txBox="1"/>
          <p:nvPr/>
        </p:nvSpPr>
        <p:spPr>
          <a:xfrm>
            <a:off x="685800" y="5486400"/>
            <a:ext cx="1600200" cy="461665"/>
          </a:xfrm>
          <a:prstGeom prst="rect">
            <a:avLst/>
          </a:prstGeom>
          <a:noFill/>
        </p:spPr>
        <p:txBody>
          <a:bodyPr wrap="square" rtlCol="0">
            <a:spAutoFit/>
          </a:bodyPr>
          <a:lstStyle/>
          <a:p>
            <a:r>
              <a:rPr lang="en-IN" sz="1200" dirty="0">
                <a:solidFill>
                  <a:schemeClr val="bg1"/>
                </a:solidFill>
              </a:rPr>
              <a:t>Total area of shed A1 68418 </a:t>
            </a:r>
            <a:r>
              <a:rPr lang="en-IN" sz="1200" dirty="0" err="1">
                <a:solidFill>
                  <a:schemeClr val="bg1"/>
                </a:solidFill>
              </a:rPr>
              <a:t>Sft</a:t>
            </a:r>
            <a:endParaRPr lang="en-IN" sz="1200" dirty="0">
              <a:solidFill>
                <a:schemeClr val="bg1"/>
              </a:solidFill>
            </a:endParaRPr>
          </a:p>
        </p:txBody>
      </p:sp>
    </p:spTree>
    <p:extLst>
      <p:ext uri="{BB962C8B-B14F-4D97-AF65-F5344CB8AC3E}">
        <p14:creationId xmlns:p14="http://schemas.microsoft.com/office/powerpoint/2010/main" val="4045993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001000" cy="6156961"/>
          </a:xfrm>
          <a:solidFill>
            <a:schemeClr val="tx2"/>
          </a:solidFill>
        </p:spPr>
        <p:txBody>
          <a:bodyPr>
            <a:normAutofit/>
          </a:bodyPr>
          <a:lstStyle/>
          <a:p>
            <a:pPr marL="45720" indent="0">
              <a:buNone/>
            </a:pPr>
            <a:r>
              <a:rPr lang="en-US" sz="1400" dirty="0">
                <a:solidFill>
                  <a:schemeClr val="bg1"/>
                </a:solidFill>
              </a:rPr>
              <a:t>Factors impacting  electricity consumption of Air Conditioner,</a:t>
            </a:r>
          </a:p>
          <a:p>
            <a:pPr marL="45720" indent="0">
              <a:buNone/>
            </a:pPr>
            <a:r>
              <a:rPr lang="en-US" sz="1400" dirty="0">
                <a:solidFill>
                  <a:schemeClr val="bg1"/>
                </a:solidFill>
              </a:rPr>
              <a:t>There are 4 factors that influence the electricity load:</a:t>
            </a:r>
          </a:p>
          <a:p>
            <a:pPr marL="45720" indent="0">
              <a:buNone/>
            </a:pPr>
            <a:r>
              <a:rPr lang="en-US" sz="1400" dirty="0">
                <a:solidFill>
                  <a:schemeClr val="bg1"/>
                </a:solidFill>
              </a:rPr>
              <a:t> Indoor air temperature</a:t>
            </a:r>
          </a:p>
          <a:p>
            <a:pPr marL="45720" indent="0">
              <a:buNone/>
            </a:pPr>
            <a:r>
              <a:rPr lang="en-US" sz="1400" dirty="0">
                <a:solidFill>
                  <a:schemeClr val="bg1"/>
                </a:solidFill>
              </a:rPr>
              <a:t>Outdoor temperature</a:t>
            </a:r>
          </a:p>
          <a:p>
            <a:pPr marL="45720" indent="0">
              <a:buNone/>
            </a:pPr>
            <a:r>
              <a:rPr lang="en-US" sz="1400" dirty="0">
                <a:solidFill>
                  <a:schemeClr val="bg1"/>
                </a:solidFill>
              </a:rPr>
              <a:t>Temperature setting of the air conditioner. </a:t>
            </a:r>
          </a:p>
          <a:p>
            <a:pPr marL="45720" indent="0">
              <a:buNone/>
            </a:pPr>
            <a:r>
              <a:rPr lang="en-US" sz="1400" dirty="0">
                <a:solidFill>
                  <a:schemeClr val="bg1"/>
                </a:solidFill>
              </a:rPr>
              <a:t>Thermal insulation of the room</a:t>
            </a:r>
          </a:p>
          <a:p>
            <a:pPr marL="45720" indent="0">
              <a:buNone/>
            </a:pPr>
            <a:r>
              <a:rPr lang="en-US" sz="1400" dirty="0">
                <a:solidFill>
                  <a:schemeClr val="bg1"/>
                </a:solidFill>
              </a:rPr>
              <a:t>As per study by ACEEE (American Council of Energy Efficiency Economy), </a:t>
            </a:r>
          </a:p>
          <a:p>
            <a:pPr marL="45720" indent="0">
              <a:buNone/>
            </a:pPr>
            <a:r>
              <a:rPr lang="en-US" sz="1400" dirty="0">
                <a:solidFill>
                  <a:schemeClr val="bg1"/>
                </a:solidFill>
              </a:rPr>
              <a:t>increase of each degree centigrade of temperature  of  thermostat  setting  can save 3-5% of units consumed.</a:t>
            </a:r>
          </a:p>
          <a:p>
            <a:pPr marL="45720" indent="0">
              <a:buNone/>
            </a:pPr>
            <a:r>
              <a:rPr lang="en-US" sz="1400" dirty="0">
                <a:solidFill>
                  <a:schemeClr val="bg1"/>
                </a:solidFill>
              </a:rPr>
              <a:t>This can considerably bring down the units consumed per month in the electricity bill for Air conditioning.</a:t>
            </a:r>
          </a:p>
          <a:p>
            <a:pPr marL="45720" indent="0">
              <a:buNone/>
            </a:pPr>
            <a:r>
              <a:rPr lang="en-US" sz="1400" dirty="0">
                <a:solidFill>
                  <a:schemeClr val="bg1"/>
                </a:solidFill>
              </a:rPr>
              <a:t> If we can reduce the ambient temperature inside the building by  10 degrees ,we can bring down the electricity consumption of air conditioning by nearly 50 percent, which is nearly 350kva in our case.</a:t>
            </a:r>
          </a:p>
          <a:p>
            <a:pPr marL="45720" indent="0">
              <a:buNone/>
            </a:pPr>
            <a:r>
              <a:rPr lang="en-US" sz="1400" dirty="0">
                <a:solidFill>
                  <a:schemeClr val="bg1"/>
                </a:solidFill>
              </a:rPr>
              <a:t>therefore we propose the following to reduce the ac loads.</a:t>
            </a:r>
          </a:p>
          <a:p>
            <a:pPr marL="45720" indent="0">
              <a:buNone/>
            </a:pPr>
            <a:r>
              <a:rPr lang="en-US" sz="1400" dirty="0">
                <a:solidFill>
                  <a:schemeClr val="bg1"/>
                </a:solidFill>
              </a:rPr>
              <a:t>bringing down the inside ambient temperature  by means of  water bodies ,landscaping , vertical gardens</a:t>
            </a:r>
          </a:p>
          <a:p>
            <a:pPr marL="45720" indent="0">
              <a:buNone/>
            </a:pPr>
            <a:r>
              <a:rPr lang="en-US" sz="1400" dirty="0">
                <a:solidFill>
                  <a:schemeClr val="bg1"/>
                </a:solidFill>
              </a:rPr>
              <a:t>Cooling the air or breeze entering the building by </a:t>
            </a:r>
            <a:r>
              <a:rPr lang="en-US" sz="1400" dirty="0" err="1">
                <a:solidFill>
                  <a:schemeClr val="bg1"/>
                </a:solidFill>
              </a:rPr>
              <a:t>venturi</a:t>
            </a:r>
            <a:r>
              <a:rPr lang="en-US" sz="1400" dirty="0">
                <a:solidFill>
                  <a:schemeClr val="bg1"/>
                </a:solidFill>
              </a:rPr>
              <a:t> effect – </a:t>
            </a:r>
            <a:r>
              <a:rPr lang="en-US" sz="1400" dirty="0" err="1">
                <a:solidFill>
                  <a:schemeClr val="bg1"/>
                </a:solidFill>
              </a:rPr>
              <a:t>i.e</a:t>
            </a:r>
            <a:r>
              <a:rPr lang="en-US" sz="1400" dirty="0">
                <a:solidFill>
                  <a:schemeClr val="bg1"/>
                </a:solidFill>
              </a:rPr>
              <a:t> making the air pass through small openings which further cools the air .</a:t>
            </a:r>
          </a:p>
          <a:p>
            <a:pPr marL="45720" indent="0">
              <a:buNone/>
            </a:pPr>
            <a:r>
              <a:rPr lang="en-US" sz="1400" dirty="0">
                <a:solidFill>
                  <a:schemeClr val="bg1"/>
                </a:solidFill>
              </a:rPr>
              <a:t>generally, the rooftop solar radiation causes 50% of the heat load in any premises , this heat gain can be reduced by ventilating  the undersurface  roof  by solar vent fans and painting the roof with white reflective paint.. Some industries cool their roofs with evaporation of water over their roof. </a:t>
            </a:r>
          </a:p>
          <a:p>
            <a:pPr marL="45720" indent="0">
              <a:buNone/>
            </a:pPr>
            <a:r>
              <a:rPr lang="en-US" sz="1400" dirty="0">
                <a:solidFill>
                  <a:schemeClr val="bg1"/>
                </a:solidFill>
              </a:rPr>
              <a:t>water sprinkling during peak hours of day and other such methods were tried earlier. </a:t>
            </a:r>
          </a:p>
          <a:p>
            <a:pPr marL="45720" indent="0">
              <a:buNone/>
            </a:pPr>
            <a:r>
              <a:rPr lang="en-US" sz="1400" dirty="0">
                <a:solidFill>
                  <a:schemeClr val="bg1"/>
                </a:solidFill>
              </a:rPr>
              <a:t>But if water could be re-used, similar method could still be tried out.</a:t>
            </a:r>
          </a:p>
          <a:p>
            <a:pPr marL="45720" indent="0">
              <a:buNone/>
            </a:pPr>
            <a:r>
              <a:rPr lang="en-US" sz="1400" dirty="0">
                <a:solidFill>
                  <a:schemeClr val="bg1"/>
                </a:solidFill>
              </a:rPr>
              <a:t>This tends to bring down temperature under the roof, by say 5 to 10 degrees or more.</a:t>
            </a:r>
            <a:endParaRPr lang="en-US" sz="1400" dirty="0"/>
          </a:p>
          <a:p>
            <a:pPr marL="285750" indent="-285750">
              <a:buFont typeface="Arial" pitchFamily="34" charset="0"/>
              <a:buChar char="•"/>
            </a:pPr>
            <a:endParaRPr lang="en-US" sz="1400" dirty="0">
              <a:solidFill>
                <a:schemeClr val="bg1"/>
              </a:solidFill>
            </a:endParaRPr>
          </a:p>
          <a:p>
            <a:pPr marL="45720" indent="0">
              <a:buNone/>
            </a:pPr>
            <a:endParaRPr lang="en-US" sz="1400" dirty="0">
              <a:solidFill>
                <a:schemeClr val="bg1"/>
              </a:solidFill>
            </a:endParaRPr>
          </a:p>
          <a:p>
            <a:endParaRPr lang="en-US" sz="3300" dirty="0">
              <a:solidFill>
                <a:schemeClr val="bg1"/>
              </a:solidFill>
            </a:endParaRPr>
          </a:p>
        </p:txBody>
      </p:sp>
      <p:sp>
        <p:nvSpPr>
          <p:cNvPr id="4" name="Rectangle 3"/>
          <p:cNvSpPr/>
          <p:nvPr/>
        </p:nvSpPr>
        <p:spPr>
          <a:xfrm>
            <a:off x="304800" y="6400800"/>
            <a:ext cx="13068306" cy="461665"/>
          </a:xfrm>
          <a:prstGeom prst="rect">
            <a:avLst/>
          </a:prstGeom>
        </p:spPr>
        <p:txBody>
          <a:bodyPr wrap="square">
            <a:spAutoFit/>
          </a:bodyPr>
          <a:lstStyle/>
          <a:p>
            <a:r>
              <a:rPr lang="en-US" sz="2400" dirty="0">
                <a:solidFill>
                  <a:schemeClr val="tx2"/>
                </a:solidFill>
              </a:rPr>
              <a:t>INTERGRATED SYSTEM FOR THERMAL TEMPERING</a:t>
            </a:r>
          </a:p>
        </p:txBody>
      </p:sp>
    </p:spTree>
    <p:extLst>
      <p:ext uri="{BB962C8B-B14F-4D97-AF65-F5344CB8AC3E}">
        <p14:creationId xmlns:p14="http://schemas.microsoft.com/office/powerpoint/2010/main" val="530904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0"/>
            <a:ext cx="2666499" cy="461665"/>
          </a:xfrm>
          <a:prstGeom prst="rect">
            <a:avLst/>
          </a:prstGeom>
        </p:spPr>
        <p:txBody>
          <a:bodyPr wrap="square">
            <a:spAutoFit/>
          </a:bodyPr>
          <a:lstStyle/>
          <a:p>
            <a:r>
              <a:rPr lang="en-US" sz="2400" dirty="0">
                <a:solidFill>
                  <a:schemeClr val="tx2"/>
                </a:solidFill>
                <a:latin typeface="Constantia" pitchFamily="18" charset="0"/>
              </a:rPr>
              <a:t>VENTURI EFFECT</a:t>
            </a:r>
          </a:p>
        </p:txBody>
      </p:sp>
      <p:sp>
        <p:nvSpPr>
          <p:cNvPr id="5" name="Rectangle 4"/>
          <p:cNvSpPr/>
          <p:nvPr/>
        </p:nvSpPr>
        <p:spPr>
          <a:xfrm>
            <a:off x="304800" y="6400800"/>
            <a:ext cx="10794753" cy="461665"/>
          </a:xfrm>
          <a:prstGeom prst="rect">
            <a:avLst/>
          </a:prstGeom>
        </p:spPr>
        <p:txBody>
          <a:bodyPr wrap="square">
            <a:spAutoFit/>
          </a:bodyPr>
          <a:lstStyle/>
          <a:p>
            <a:r>
              <a:rPr lang="en-US" sz="2400" dirty="0">
                <a:solidFill>
                  <a:schemeClr val="tx2"/>
                </a:solidFill>
                <a:latin typeface="Constantia" pitchFamily="18" charset="0"/>
              </a:rPr>
              <a:t>METHODS TO COOL THE AIR /BREEZE </a:t>
            </a:r>
          </a:p>
        </p:txBody>
      </p:sp>
      <p:pic>
        <p:nvPicPr>
          <p:cNvPr id="6146" name="Picture 2" descr="C:\Users\prabha jhangiani\Documents\LSM\concepts\presentation\window and wall treatment\eco-cooler-zero-electricity-eco-friendly-cooling-system-1.jpg"/>
          <p:cNvPicPr>
            <a:picLocks noChangeAspect="1" noChangeArrowheads="1"/>
          </p:cNvPicPr>
          <p:nvPr/>
        </p:nvPicPr>
        <p:blipFill>
          <a:blip r:embed="rId2" cstate="print"/>
          <a:srcRect/>
          <a:stretch>
            <a:fillRect/>
          </a:stretch>
        </p:blipFill>
        <p:spPr bwMode="auto">
          <a:xfrm>
            <a:off x="228600" y="533400"/>
            <a:ext cx="3886200" cy="2917695"/>
          </a:xfrm>
          <a:prstGeom prst="rect">
            <a:avLst/>
          </a:prstGeom>
          <a:noFill/>
        </p:spPr>
      </p:pic>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9600" y="304800"/>
            <a:ext cx="4261022" cy="2919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3605174"/>
            <a:ext cx="3886200" cy="254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19600" y="3311171"/>
            <a:ext cx="4343400" cy="3157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4683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876800" y="3962400"/>
            <a:ext cx="6222753" cy="1015663"/>
          </a:xfrm>
          <a:prstGeom prst="rect">
            <a:avLst/>
          </a:prstGeom>
        </p:spPr>
        <p:txBody>
          <a:bodyPr wrap="square">
            <a:spAutoFit/>
          </a:bodyPr>
          <a:lstStyle/>
          <a:p>
            <a:r>
              <a:rPr lang="en-US" sz="2000" dirty="0">
                <a:solidFill>
                  <a:schemeClr val="tx2"/>
                </a:solidFill>
                <a:latin typeface="Constantia" pitchFamily="18" charset="0"/>
              </a:rPr>
              <a:t>METHODS TO COOL THE AIR /</a:t>
            </a:r>
          </a:p>
          <a:p>
            <a:r>
              <a:rPr lang="en-US" sz="2000" dirty="0">
                <a:solidFill>
                  <a:schemeClr val="tx2"/>
                </a:solidFill>
                <a:latin typeface="Constantia" pitchFamily="18" charset="0"/>
              </a:rPr>
              <a:t>BREEZE - CROSS VENTILATION </a:t>
            </a:r>
          </a:p>
          <a:p>
            <a:r>
              <a:rPr lang="en-US" sz="2000" dirty="0">
                <a:solidFill>
                  <a:schemeClr val="tx2"/>
                </a:solidFill>
                <a:latin typeface="Constantia" pitchFamily="18" charset="0"/>
              </a:rPr>
              <a:t>AND USE OF WATER BODY</a:t>
            </a:r>
          </a:p>
        </p:txBody>
      </p:sp>
      <p:sp>
        <p:nvSpPr>
          <p:cNvPr id="8" name="Content Placeholder 7"/>
          <p:cNvSpPr>
            <a:spLocks noGrp="1"/>
          </p:cNvSpPr>
          <p:nvPr>
            <p:ph idx="1"/>
          </p:nvPr>
        </p:nvSpPr>
        <p:spPr>
          <a:xfrm>
            <a:off x="5562600" y="8077200"/>
            <a:ext cx="6400800" cy="746760"/>
          </a:xfrm>
        </p:spPr>
        <p:txBody>
          <a:bodyPr/>
          <a:lstStyle/>
          <a:p>
            <a:endParaRPr lang="en-IN" dirty="0"/>
          </a:p>
        </p:txBody>
      </p:sp>
      <p:pic>
        <p:nvPicPr>
          <p:cNvPr id="1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2677716"/>
            <a:ext cx="4557522" cy="3517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228600"/>
            <a:ext cx="4552950" cy="225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4683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81400" y="5715000"/>
            <a:ext cx="6717077" cy="707886"/>
          </a:xfrm>
          <a:prstGeom prst="rect">
            <a:avLst/>
          </a:prstGeom>
        </p:spPr>
        <p:txBody>
          <a:bodyPr wrap="square">
            <a:spAutoFit/>
          </a:bodyPr>
          <a:lstStyle/>
          <a:p>
            <a:r>
              <a:rPr lang="en-US" sz="2000" dirty="0">
                <a:solidFill>
                  <a:schemeClr val="tx2"/>
                </a:solidFill>
              </a:rPr>
              <a:t>THERMAL TEMPERING BY USING </a:t>
            </a:r>
          </a:p>
          <a:p>
            <a:r>
              <a:rPr lang="en-US" sz="2000" dirty="0">
                <a:solidFill>
                  <a:schemeClr val="tx2"/>
                </a:solidFill>
              </a:rPr>
              <a:t>VERTICAL GARDENS AND LANDSCAPING</a:t>
            </a:r>
          </a:p>
        </p:txBody>
      </p:sp>
      <p:sp>
        <p:nvSpPr>
          <p:cNvPr id="5" name="TextBox 4"/>
          <p:cNvSpPr txBox="1"/>
          <p:nvPr/>
        </p:nvSpPr>
        <p:spPr>
          <a:xfrm>
            <a:off x="990600" y="5715000"/>
            <a:ext cx="2362200" cy="338554"/>
          </a:xfrm>
          <a:prstGeom prst="rect">
            <a:avLst/>
          </a:prstGeom>
          <a:noFill/>
        </p:spPr>
        <p:txBody>
          <a:bodyPr wrap="square" rtlCol="0">
            <a:spAutoFit/>
          </a:bodyPr>
          <a:lstStyle/>
          <a:p>
            <a:r>
              <a:rPr lang="en-US" sz="1600" dirty="0">
                <a:solidFill>
                  <a:schemeClr val="bg1"/>
                </a:solidFill>
              </a:rPr>
              <a:t>WATER BODIES</a:t>
            </a:r>
          </a:p>
        </p:txBody>
      </p:sp>
      <p:sp>
        <p:nvSpPr>
          <p:cNvPr id="8" name="TextBox 7"/>
          <p:cNvSpPr txBox="1"/>
          <p:nvPr/>
        </p:nvSpPr>
        <p:spPr>
          <a:xfrm>
            <a:off x="4800600" y="2971800"/>
            <a:ext cx="3285744" cy="338554"/>
          </a:xfrm>
          <a:prstGeom prst="rect">
            <a:avLst/>
          </a:prstGeom>
          <a:noFill/>
        </p:spPr>
        <p:txBody>
          <a:bodyPr wrap="square" rtlCol="0">
            <a:spAutoFit/>
          </a:bodyPr>
          <a:lstStyle/>
          <a:p>
            <a:r>
              <a:rPr lang="en-US" sz="1600" dirty="0">
                <a:solidFill>
                  <a:schemeClr val="bg1"/>
                </a:solidFill>
              </a:rPr>
              <a:t>VERTICAL LANDSCAPE</a:t>
            </a:r>
          </a:p>
        </p:txBody>
      </p:sp>
      <p:pic>
        <p:nvPicPr>
          <p:cNvPr id="7170" name="Picture 2" descr="C:\Users\prabha jhangiani\Documents\CONVENTION CENTRE\2d19a7cc55d9b216db7893a8b8f424ab.jpg"/>
          <p:cNvPicPr>
            <a:picLocks noChangeAspect="1" noChangeArrowheads="1"/>
          </p:cNvPicPr>
          <p:nvPr/>
        </p:nvPicPr>
        <p:blipFill>
          <a:blip r:embed="rId3" cstate="print"/>
          <a:srcRect/>
          <a:stretch>
            <a:fillRect/>
          </a:stretch>
        </p:blipFill>
        <p:spPr bwMode="auto">
          <a:xfrm>
            <a:off x="381000" y="304800"/>
            <a:ext cx="3945024" cy="5253038"/>
          </a:xfrm>
          <a:prstGeom prst="rect">
            <a:avLst/>
          </a:prstGeom>
          <a:noFill/>
        </p:spPr>
      </p:pic>
      <p:pic>
        <p:nvPicPr>
          <p:cNvPr id="9"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0600" y="304800"/>
            <a:ext cx="4052728"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7427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305800" cy="489012"/>
          </a:xfrm>
        </p:spPr>
        <p:txBody>
          <a:bodyPr>
            <a:normAutofit/>
          </a:bodyPr>
          <a:lstStyle/>
          <a:p>
            <a:r>
              <a:rPr lang="en-US" sz="2000" dirty="0">
                <a:solidFill>
                  <a:schemeClr val="bg2"/>
                </a:solidFill>
              </a:rPr>
              <a:t>OPTION-I</a:t>
            </a:r>
          </a:p>
        </p:txBody>
      </p:sp>
      <p:sp>
        <p:nvSpPr>
          <p:cNvPr id="3" name="Content Placeholder 2"/>
          <p:cNvSpPr>
            <a:spLocks noGrp="1"/>
          </p:cNvSpPr>
          <p:nvPr>
            <p:ph idx="1"/>
          </p:nvPr>
        </p:nvSpPr>
        <p:spPr>
          <a:xfrm>
            <a:off x="1447800" y="6096000"/>
            <a:ext cx="6477000" cy="838200"/>
          </a:xfrm>
        </p:spPr>
        <p:txBody>
          <a:bodyPr>
            <a:normAutofit/>
          </a:bodyPr>
          <a:lstStyle/>
          <a:p>
            <a:pPr marL="45720" indent="0" algn="ctr">
              <a:buNone/>
            </a:pPr>
            <a:r>
              <a:rPr lang="en-US" sz="1600" dirty="0">
                <a:solidFill>
                  <a:schemeClr val="bg1"/>
                </a:solidFill>
              </a:rPr>
              <a:t>HALL-1   - 1500-1800    HALL-2   - 1300-1500 </a:t>
            </a:r>
          </a:p>
          <a:p>
            <a:pPr marL="45720" indent="0" algn="ctr">
              <a:buNone/>
            </a:pPr>
            <a:r>
              <a:rPr lang="en-US" sz="1600" dirty="0">
                <a:solidFill>
                  <a:schemeClr val="bg1"/>
                </a:solidFill>
              </a:rPr>
              <a:t>HALL-3   -   800-1000    HALL-4   -  325-600</a:t>
            </a:r>
          </a:p>
          <a:p>
            <a:pPr marL="45720" indent="0">
              <a:buNone/>
            </a:pPr>
            <a:endParaRPr lang="en-US" sz="1600" dirty="0">
              <a:solidFill>
                <a:schemeClr val="bg1"/>
              </a:solidFill>
            </a:endParaRPr>
          </a:p>
        </p:txBody>
      </p:sp>
      <p:pic>
        <p:nvPicPr>
          <p:cNvPr id="1028" name="Picture 4" descr="J:\CONCEPT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762000"/>
            <a:ext cx="8238976" cy="5181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4294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65000"/>
            <a:lumOff val="35000"/>
            <a:alpha val="96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1"/>
            <a:ext cx="8077200" cy="609599"/>
          </a:xfrm>
        </p:spPr>
        <p:txBody>
          <a:bodyPr>
            <a:normAutofit/>
          </a:bodyPr>
          <a:lstStyle/>
          <a:p>
            <a:r>
              <a:rPr lang="en-US" sz="2000" dirty="0"/>
              <a:t>CONCEPT FOR  COFFEE SHOP AND DESIGNER STORES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7619" y="2133600"/>
            <a:ext cx="8399181" cy="3569652"/>
          </a:xfrm>
          <a:prstGeom prst="rect">
            <a:avLst/>
          </a:prstGeom>
          <a:ln>
            <a:noFill/>
          </a:ln>
          <a:effectLst>
            <a:softEdge rad="112500"/>
          </a:effectLst>
        </p:spPr>
      </p:pic>
      <p:pic>
        <p:nvPicPr>
          <p:cNvPr id="18434" name="Picture 2" descr="C:\Users\prabha jhangiani\Documents\LSM\concepts\lee-architectural-and-engineering-design-group-1978-cultural-creative-park-office-china-designboom-01.jpg"/>
          <p:cNvPicPr>
            <a:picLocks noChangeAspect="1" noChangeArrowheads="1"/>
          </p:cNvPicPr>
          <p:nvPr/>
        </p:nvPicPr>
        <p:blipFill>
          <a:blip r:embed="rId3" cstate="print"/>
          <a:srcRect/>
          <a:stretch>
            <a:fillRect/>
          </a:stretch>
        </p:blipFill>
        <p:spPr bwMode="auto">
          <a:xfrm>
            <a:off x="381000" y="838200"/>
            <a:ext cx="8610599" cy="5346879"/>
          </a:xfrm>
          <a:prstGeom prst="rect">
            <a:avLst/>
          </a:prstGeom>
          <a:noFill/>
        </p:spPr>
      </p:pic>
    </p:spTree>
    <p:extLst>
      <p:ext uri="{BB962C8B-B14F-4D97-AF65-F5344CB8AC3E}">
        <p14:creationId xmlns:p14="http://schemas.microsoft.com/office/powerpoint/2010/main" val="2131998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8441" t="6303" r="8784" b="3468"/>
          <a:stretch/>
        </p:blipFill>
        <p:spPr>
          <a:xfrm>
            <a:off x="5486400" y="381000"/>
            <a:ext cx="3192110" cy="4907782"/>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001" y="3321139"/>
            <a:ext cx="4301066" cy="314325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666" y="76200"/>
            <a:ext cx="4334934" cy="2974862"/>
          </a:xfrm>
          <a:prstGeom prst="rect">
            <a:avLst/>
          </a:prstGeom>
        </p:spPr>
      </p:pic>
      <p:sp>
        <p:nvSpPr>
          <p:cNvPr id="11" name="TextBox 10"/>
          <p:cNvSpPr txBox="1"/>
          <p:nvPr/>
        </p:nvSpPr>
        <p:spPr>
          <a:xfrm>
            <a:off x="1185333" y="6464389"/>
            <a:ext cx="2133600" cy="307777"/>
          </a:xfrm>
          <a:prstGeom prst="rect">
            <a:avLst/>
          </a:prstGeom>
          <a:noFill/>
        </p:spPr>
        <p:txBody>
          <a:bodyPr wrap="square" rtlCol="0">
            <a:spAutoFit/>
          </a:bodyPr>
          <a:lstStyle/>
          <a:p>
            <a:pPr algn="ctr"/>
            <a:r>
              <a:rPr lang="en-US" sz="1400" dirty="0">
                <a:solidFill>
                  <a:schemeClr val="bg1"/>
                </a:solidFill>
              </a:rPr>
              <a:t>VIEW FROM AISLE </a:t>
            </a:r>
          </a:p>
        </p:txBody>
      </p:sp>
      <p:sp>
        <p:nvSpPr>
          <p:cNvPr id="12" name="TextBox 11"/>
          <p:cNvSpPr txBox="1"/>
          <p:nvPr/>
        </p:nvSpPr>
        <p:spPr>
          <a:xfrm>
            <a:off x="5638800" y="5544577"/>
            <a:ext cx="2133600" cy="307777"/>
          </a:xfrm>
          <a:prstGeom prst="rect">
            <a:avLst/>
          </a:prstGeom>
          <a:noFill/>
        </p:spPr>
        <p:txBody>
          <a:bodyPr wrap="square" rtlCol="0">
            <a:spAutoFit/>
          </a:bodyPr>
          <a:lstStyle/>
          <a:p>
            <a:pPr algn="ctr"/>
            <a:r>
              <a:rPr lang="en-US" sz="1400" dirty="0">
                <a:solidFill>
                  <a:schemeClr val="bg1"/>
                </a:solidFill>
              </a:rPr>
              <a:t>PLAN HALL 1 </a:t>
            </a:r>
          </a:p>
        </p:txBody>
      </p:sp>
      <p:sp>
        <p:nvSpPr>
          <p:cNvPr id="13" name="TextBox 12"/>
          <p:cNvSpPr txBox="1"/>
          <p:nvPr/>
        </p:nvSpPr>
        <p:spPr>
          <a:xfrm>
            <a:off x="1295400" y="3051062"/>
            <a:ext cx="3581400" cy="307777"/>
          </a:xfrm>
          <a:prstGeom prst="rect">
            <a:avLst/>
          </a:prstGeom>
          <a:noFill/>
        </p:spPr>
        <p:txBody>
          <a:bodyPr wrap="square" rtlCol="0">
            <a:spAutoFit/>
          </a:bodyPr>
          <a:lstStyle/>
          <a:p>
            <a:pPr algn="ctr"/>
            <a:r>
              <a:rPr lang="en-US" sz="1400" dirty="0">
                <a:solidFill>
                  <a:schemeClr val="bg1"/>
                </a:solidFill>
              </a:rPr>
              <a:t>VIEW FROM  STAGE CORNER</a:t>
            </a:r>
          </a:p>
        </p:txBody>
      </p:sp>
      <p:sp>
        <p:nvSpPr>
          <p:cNvPr id="15" name="TextBox 14"/>
          <p:cNvSpPr txBox="1"/>
          <p:nvPr/>
        </p:nvSpPr>
        <p:spPr>
          <a:xfrm>
            <a:off x="4953000" y="6019800"/>
            <a:ext cx="4191000" cy="523220"/>
          </a:xfrm>
          <a:prstGeom prst="rect">
            <a:avLst/>
          </a:prstGeom>
          <a:noFill/>
        </p:spPr>
        <p:txBody>
          <a:bodyPr wrap="square" rtlCol="0">
            <a:spAutoFit/>
          </a:bodyPr>
          <a:lstStyle/>
          <a:p>
            <a:r>
              <a:rPr lang="en-US" sz="2800" dirty="0">
                <a:solidFill>
                  <a:schemeClr val="tx2"/>
                </a:solidFill>
                <a:latin typeface="Constantia" pitchFamily="18" charset="0"/>
              </a:rPr>
              <a:t>                          </a:t>
            </a:r>
            <a:endParaRPr lang="en-US" sz="2800" dirty="0">
              <a:solidFill>
                <a:schemeClr val="bg1"/>
              </a:solidFill>
              <a:latin typeface="Constantia" pitchFamily="18" charset="0"/>
            </a:endParaRPr>
          </a:p>
        </p:txBody>
      </p:sp>
      <p:sp>
        <p:nvSpPr>
          <p:cNvPr id="14" name="TextBox 13"/>
          <p:cNvSpPr txBox="1"/>
          <p:nvPr/>
        </p:nvSpPr>
        <p:spPr>
          <a:xfrm>
            <a:off x="5562600" y="6248400"/>
            <a:ext cx="3200400" cy="369332"/>
          </a:xfrm>
          <a:prstGeom prst="rect">
            <a:avLst/>
          </a:prstGeom>
          <a:noFill/>
        </p:spPr>
        <p:txBody>
          <a:bodyPr wrap="square" rtlCol="0">
            <a:spAutoFit/>
          </a:bodyPr>
          <a:lstStyle/>
          <a:p>
            <a:r>
              <a:rPr lang="en-IN" dirty="0"/>
              <a:t>CONCEPTS  FOR  HALL</a:t>
            </a:r>
          </a:p>
        </p:txBody>
      </p:sp>
    </p:spTree>
    <p:extLst>
      <p:ext uri="{BB962C8B-B14F-4D97-AF65-F5344CB8AC3E}">
        <p14:creationId xmlns:p14="http://schemas.microsoft.com/office/powerpoint/2010/main" val="1863358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0" y="430213"/>
            <a:ext cx="4576763" cy="5943600"/>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6904" y="3407664"/>
            <a:ext cx="3962400" cy="29718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61204" y="457200"/>
            <a:ext cx="3733800" cy="2800350"/>
          </a:xfrm>
          <a:prstGeom prst="rect">
            <a:avLst/>
          </a:prstGeom>
        </p:spPr>
      </p:pic>
      <p:sp>
        <p:nvSpPr>
          <p:cNvPr id="7" name="Rectangle 6"/>
          <p:cNvSpPr/>
          <p:nvPr/>
        </p:nvSpPr>
        <p:spPr>
          <a:xfrm>
            <a:off x="0" y="6396335"/>
            <a:ext cx="9601200" cy="461665"/>
          </a:xfrm>
          <a:prstGeom prst="rect">
            <a:avLst/>
          </a:prstGeom>
        </p:spPr>
        <p:txBody>
          <a:bodyPr wrap="square">
            <a:spAutoFit/>
          </a:bodyPr>
          <a:lstStyle/>
          <a:p>
            <a:r>
              <a:rPr lang="en-US" sz="1600" dirty="0">
                <a:solidFill>
                  <a:schemeClr val="tx2"/>
                </a:solidFill>
              </a:rPr>
              <a:t>WATER BODY   AS  DESIGN  FEATURE  AND  FOR  THERMAL TEMPERING</a:t>
            </a:r>
            <a:r>
              <a:rPr lang="en-US" sz="2400" dirty="0">
                <a:solidFill>
                  <a:schemeClr val="tx2"/>
                </a:solidFill>
              </a:rPr>
              <a:t> </a:t>
            </a:r>
          </a:p>
        </p:txBody>
      </p:sp>
    </p:spTree>
    <p:extLst>
      <p:ext uri="{BB962C8B-B14F-4D97-AF65-F5344CB8AC3E}">
        <p14:creationId xmlns:p14="http://schemas.microsoft.com/office/powerpoint/2010/main" val="3024586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0" y="5562600"/>
            <a:ext cx="4343400" cy="1154097"/>
          </a:xfrm>
        </p:spPr>
        <p:txBody>
          <a:bodyPr>
            <a:normAutofit/>
          </a:bodyPr>
          <a:lstStyle/>
          <a:p>
            <a:r>
              <a:rPr lang="en-US" sz="2400" dirty="0">
                <a:latin typeface="Constantia" pitchFamily="18" charset="0"/>
              </a:rPr>
              <a:t>       </a:t>
            </a:r>
            <a:r>
              <a:rPr lang="en-US" sz="2000" dirty="0">
                <a:latin typeface="Constantia" pitchFamily="18" charset="0"/>
              </a:rPr>
              <a:t>CONCEPT  FOR COMMON CORRIDOR </a:t>
            </a: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953515" y="304800"/>
            <a:ext cx="2120937" cy="5007770"/>
          </a:xfrm>
        </p:spPr>
      </p:pic>
      <p:sp>
        <p:nvSpPr>
          <p:cNvPr id="7" name="Rectangle 6"/>
          <p:cNvSpPr/>
          <p:nvPr/>
        </p:nvSpPr>
        <p:spPr>
          <a:xfrm>
            <a:off x="6324600" y="5410200"/>
            <a:ext cx="1731564" cy="307777"/>
          </a:xfrm>
          <a:prstGeom prst="rect">
            <a:avLst/>
          </a:prstGeom>
        </p:spPr>
        <p:txBody>
          <a:bodyPr wrap="none">
            <a:spAutoFit/>
          </a:bodyPr>
          <a:lstStyle/>
          <a:p>
            <a:r>
              <a:rPr lang="en-US" sz="1400" dirty="0">
                <a:solidFill>
                  <a:schemeClr val="bg1"/>
                </a:solidFill>
              </a:rPr>
              <a:t>CORRIDOR PLAN </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456" y="152400"/>
            <a:ext cx="4733544" cy="2864358"/>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456" y="3200400"/>
            <a:ext cx="4809744" cy="3391268"/>
          </a:xfrm>
          <a:prstGeom prst="rect">
            <a:avLst/>
          </a:prstGeom>
        </p:spPr>
      </p:pic>
    </p:spTree>
    <p:extLst>
      <p:ext uri="{BB962C8B-B14F-4D97-AF65-F5344CB8AC3E}">
        <p14:creationId xmlns:p14="http://schemas.microsoft.com/office/powerpoint/2010/main" val="729963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7400" y="6248400"/>
            <a:ext cx="3276600" cy="381000"/>
          </a:xfrm>
        </p:spPr>
        <p:txBody>
          <a:bodyPr>
            <a:normAutofit fontScale="90000"/>
          </a:bodyPr>
          <a:lstStyle/>
          <a:p>
            <a:r>
              <a:rPr lang="en-US" sz="3600" dirty="0"/>
              <a:t>                   </a:t>
            </a:r>
            <a:r>
              <a:rPr lang="en-US" sz="1800" dirty="0"/>
              <a:t>FLOORING OPTIONS</a:t>
            </a:r>
            <a:br>
              <a:rPr lang="en-US" sz="1800" dirty="0"/>
            </a:br>
            <a:endParaRPr lang="en-US" sz="1800" dirty="0"/>
          </a:p>
        </p:txBody>
      </p:sp>
      <p:sp>
        <p:nvSpPr>
          <p:cNvPr id="3" name="Content Placeholder 2"/>
          <p:cNvSpPr>
            <a:spLocks noGrp="1"/>
          </p:cNvSpPr>
          <p:nvPr>
            <p:ph idx="1"/>
          </p:nvPr>
        </p:nvSpPr>
        <p:spPr>
          <a:xfrm>
            <a:off x="152400" y="304800"/>
            <a:ext cx="6324600" cy="762000"/>
          </a:xfrm>
        </p:spPr>
        <p:txBody>
          <a:bodyPr>
            <a:noAutofit/>
          </a:bodyPr>
          <a:lstStyle/>
          <a:p>
            <a:pPr marL="45720" indent="0">
              <a:buNone/>
            </a:pPr>
            <a:r>
              <a:rPr lang="en-US" sz="1800" dirty="0">
                <a:solidFill>
                  <a:schemeClr val="tx2"/>
                </a:solidFill>
                <a:latin typeface="Constantia" pitchFamily="18" charset="0"/>
              </a:rPr>
              <a:t>1.STAINED AND  POLISHED CONCRETE FLOORS</a:t>
            </a:r>
          </a:p>
        </p:txBody>
      </p:sp>
      <p:pic>
        <p:nvPicPr>
          <p:cNvPr id="512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193" y="762000"/>
            <a:ext cx="3204863" cy="4920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4840" y="762000"/>
            <a:ext cx="3505200" cy="1940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8200" y="3124200"/>
            <a:ext cx="3246909" cy="2589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62000" y="5791200"/>
            <a:ext cx="2362200" cy="369332"/>
          </a:xfrm>
          <a:prstGeom prst="rect">
            <a:avLst/>
          </a:prstGeom>
          <a:noFill/>
        </p:spPr>
        <p:txBody>
          <a:bodyPr wrap="square" rtlCol="0">
            <a:spAutoFit/>
          </a:bodyPr>
          <a:lstStyle/>
          <a:p>
            <a:r>
              <a:rPr lang="en-US" dirty="0">
                <a:solidFill>
                  <a:schemeClr val="bg1"/>
                </a:solidFill>
                <a:latin typeface="Constantia" pitchFamily="18" charset="0"/>
              </a:rPr>
              <a:t>  Acid stained 1</a:t>
            </a:r>
          </a:p>
        </p:txBody>
      </p:sp>
      <p:sp>
        <p:nvSpPr>
          <p:cNvPr id="11" name="TextBox 10"/>
          <p:cNvSpPr txBox="1"/>
          <p:nvPr/>
        </p:nvSpPr>
        <p:spPr>
          <a:xfrm>
            <a:off x="4572000" y="5775960"/>
            <a:ext cx="1676400" cy="381000"/>
          </a:xfrm>
          <a:prstGeom prst="rect">
            <a:avLst/>
          </a:prstGeom>
          <a:noFill/>
        </p:spPr>
        <p:txBody>
          <a:bodyPr wrap="square" rtlCol="0">
            <a:spAutoFit/>
          </a:bodyPr>
          <a:lstStyle/>
          <a:p>
            <a:r>
              <a:rPr lang="en-US" dirty="0">
                <a:solidFill>
                  <a:schemeClr val="bg1"/>
                </a:solidFill>
                <a:latin typeface="Constantia" pitchFamily="18" charset="0"/>
              </a:rPr>
              <a:t>Acid stained 3</a:t>
            </a:r>
          </a:p>
        </p:txBody>
      </p:sp>
      <p:sp>
        <p:nvSpPr>
          <p:cNvPr id="13" name="TextBox 12"/>
          <p:cNvSpPr txBox="1"/>
          <p:nvPr/>
        </p:nvSpPr>
        <p:spPr>
          <a:xfrm>
            <a:off x="5410200" y="2751565"/>
            <a:ext cx="1676400" cy="381000"/>
          </a:xfrm>
          <a:prstGeom prst="rect">
            <a:avLst/>
          </a:prstGeom>
          <a:noFill/>
        </p:spPr>
        <p:txBody>
          <a:bodyPr wrap="square" rtlCol="0">
            <a:spAutoFit/>
          </a:bodyPr>
          <a:lstStyle/>
          <a:p>
            <a:r>
              <a:rPr lang="en-US" dirty="0">
                <a:solidFill>
                  <a:schemeClr val="bg1"/>
                </a:solidFill>
                <a:latin typeface="Constantia" pitchFamily="18" charset="0"/>
              </a:rPr>
              <a:t>Acid stained 2</a:t>
            </a:r>
          </a:p>
        </p:txBody>
      </p:sp>
    </p:spTree>
    <p:extLst>
      <p:ext uri="{BB962C8B-B14F-4D97-AF65-F5344CB8AC3E}">
        <p14:creationId xmlns:p14="http://schemas.microsoft.com/office/powerpoint/2010/main" val="17010998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1076</TotalTime>
  <Words>441</Words>
  <Application>Microsoft Office PowerPoint</Application>
  <PresentationFormat>On-screen Show (4:3)</PresentationFormat>
  <Paragraphs>58</Paragraphs>
  <Slides>12</Slides>
  <Notes>1</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23" baseType="lpstr">
      <vt:lpstr>Arial</vt:lpstr>
      <vt:lpstr>Bodoni MT Black</vt:lpstr>
      <vt:lpstr>Book Antiqua</vt:lpstr>
      <vt:lpstr>Calibri</vt:lpstr>
      <vt:lpstr>Constantia</vt:lpstr>
      <vt:lpstr>Lucida Sans</vt:lpstr>
      <vt:lpstr>Wingdings</vt:lpstr>
      <vt:lpstr>Wingdings 2</vt:lpstr>
      <vt:lpstr>Wingdings 3</vt:lpstr>
      <vt:lpstr>Apex</vt:lpstr>
      <vt:lpstr>Acrobat Document</vt:lpstr>
      <vt:lpstr>PROPOSED CONVENTION CENTRE  AT LAKSHMI SPINNING  MILLS </vt:lpstr>
      <vt:lpstr>PowerPoint Presentation</vt:lpstr>
      <vt:lpstr>PowerPoint Presentation</vt:lpstr>
      <vt:lpstr>PowerPoint Presentation</vt:lpstr>
      <vt:lpstr>PowerPoint Presentation</vt:lpstr>
      <vt:lpstr>PowerPoint Presentation</vt:lpstr>
      <vt:lpstr>OPTION-I</vt:lpstr>
      <vt:lpstr>CONCEPT FOR  COFFEE SHOP AND DESIGNER STORES</vt:lpstr>
      <vt:lpstr>PowerPoint Presentation</vt:lpstr>
      <vt:lpstr>PowerPoint Presentation</vt:lpstr>
      <vt:lpstr>       CONCEPT  FOR COMMON CORRIDOR </vt:lpstr>
      <vt:lpstr>                   FLOORING OPTIONS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LAKSHIMI CONVENTION CENTRE</dc:title>
  <dc:creator>dell</dc:creator>
  <cp:lastModifiedBy>Prabha Jhangiani</cp:lastModifiedBy>
  <cp:revision>95</cp:revision>
  <dcterms:created xsi:type="dcterms:W3CDTF">2017-10-09T07:27:22Z</dcterms:created>
  <dcterms:modified xsi:type="dcterms:W3CDTF">2020-02-19T11:40:53Z</dcterms:modified>
</cp:coreProperties>
</file>